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342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9" r:id="rId32"/>
    <p:sldId id="288" r:id="rId33"/>
    <p:sldId id="290" r:id="rId34"/>
    <p:sldId id="291" r:id="rId35"/>
    <p:sldId id="292" r:id="rId36"/>
    <p:sldId id="293" r:id="rId37"/>
    <p:sldId id="294" r:id="rId38"/>
    <p:sldId id="295" r:id="rId39"/>
    <p:sldId id="297" r:id="rId40"/>
    <p:sldId id="296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10" r:id="rId52"/>
    <p:sldId id="309" r:id="rId53"/>
    <p:sldId id="311" r:id="rId54"/>
    <p:sldId id="308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9" r:id="rId72"/>
    <p:sldId id="328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3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5/27/2024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5/27/2024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5/27/2024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5/27/2024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5/27/2024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5/27/2024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5/27/2024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5/27/2024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5/27/2024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5/27/2024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5/27/2024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5/27/2024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5/27/2024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yasenstar/DoingMathWithPython" TargetMode="External"/><Relationship Id="rId2" Type="http://schemas.openxmlformats.org/officeDocument/2006/relationships/hyperlink" Target="https://github.com/yasenstar/DoingMathWithPyth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62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64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jpe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en.wikipedia.org/wiki/Set_theo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0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0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0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1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jpe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gitee.com/yasenstar/DoingMathWithPython" TargetMode="External"/><Relationship Id="rId4" Type="http://schemas.openxmlformats.org/officeDocument/2006/relationships/hyperlink" Target="https://github.com/yasenstar/DoingMathWithPython" TargetMode="Externa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1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1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19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8.jpe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28.jpe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ee.com/yasenstar/DoingMathWithPyth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yasenstar/DoingMathWithPython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8.jpeg"/><Relationship Id="rId9" Type="http://schemas.openxmlformats.org/officeDocument/2006/relationships/image" Target="../media/image13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jpeg"/><Relationship Id="rId7" Type="http://schemas.openxmlformats.org/officeDocument/2006/relationships/hyperlink" Target="https://gitee.com/yasenstar/DoingMathWithPyth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yasenstar/DoingMathWithPytho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C03C8-5E67-7C37-F93B-8F74C1579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1FAEE-52DF-7CE5-7303-E938026CA1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5CC02C-AB05-14A2-390E-2389057262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7E5D706-97E9-20E9-0AA8-117CCB12B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104" y="1454020"/>
            <a:ext cx="1545791" cy="14460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7433FF7-BBD6-AF2F-B2B3-595FA32EEAF9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1EC1379-AB8A-6746-199D-3501A6A3706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10D7198-F731-18E9-BA71-8530A3B34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BA5AD32-1FFB-A8C8-B700-C0A3C7709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71598"/>
            <a:ext cx="2764822" cy="3640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931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3FD-D7ED-69BF-4160-6C31C69A9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D0F5-3096-5E55-445C-72E6EDD49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C6EA565-4A79-C5A5-06C3-57F0AAC0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1AD4F4B-635A-32E6-9379-51C1BE673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85C9367-1199-30D7-4337-D230B413331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(4)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157C30-18C0-C0A4-0881-C2F9DB0C300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D6C466-6628-1D55-A9E2-1BC48544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477D09C-45A9-7B9E-1F18-CEA28FAFE45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532C7E-D5D7-DBF4-C18F-2F288C4D76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A888F2-8F14-7D88-A8E8-C4CBD87BD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5E97971-405C-8F60-2262-F5F4EE101C9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8FF9-A1AA-3E43-D22F-CD41429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07919" y="2046086"/>
            <a:ext cx="623347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048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223DD-7512-0A95-80A5-415AF2E2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AE-7B88-CCCF-79F8-372755AF5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270A60-C767-007A-F2FA-5302D46F8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2FFADB2-3D6C-F70B-49A9-1DBD5E54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27B193-3C42-A7FC-341A-18A657057B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#1: Even-Odd Vending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D0804-72BC-4E1F-735C-FB8210030F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D7C76C-4D7E-971F-2401-07E3635D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955F2EC-6034-BFF3-DEA5-BE0E2C23D76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6A21F4-EC67-BB91-93D6-D29010E03CD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9D45768-ABB1-9ADA-446C-678BFBF1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F523671-871A-93C6-402E-2F5527ECCC5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FBAFD-B651-F3B9-077E-03C7D3F3B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6696" y="2290367"/>
            <a:ext cx="6135716" cy="2967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Image result for vending machine">
            <a:extLst>
              <a:ext uri="{FF2B5EF4-FFF2-40B4-BE49-F238E27FC236}">
                <a16:creationId xmlns:a16="http://schemas.microsoft.com/office/drawing/2014/main" id="{844CB20D-45FB-C951-D9E3-90B4739F3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BF8"/>
              </a:clrFrom>
              <a:clrTo>
                <a:srgbClr val="FFFB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4" y="4257626"/>
            <a:ext cx="1353664" cy="2168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78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E40E3-8D00-03BB-212F-93D9118EB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B698-AEC9-45EF-8325-F4BE7DF0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6D537AB-253E-FDAE-C75B-C5B1B576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9101B15-AF61-2355-FCF9-C9DB9F1E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5BECD2-B5C5-5121-91AA-6977D9E7577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#2: Enhanced Multiplication Table Generator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FFE82-DD7D-B2D8-7E24-279BB811071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192DF4-EC66-9D9F-5E54-02086008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72CD573-ADE3-9CD3-C4A6-E45F443FF34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5317B5F-1C01-E60F-8C0B-E0A65F067C3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7ED41F-1724-444D-7AB7-1DF985E3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9362DCC-74A5-2483-B36C-4AA57BC0075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4BBF2-BEDD-124D-3523-A848EFDD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531055" y="2254525"/>
            <a:ext cx="6010356" cy="3053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1A8862-3B62-861E-B9D7-9AA0B36494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566" y="4354010"/>
            <a:ext cx="2119827" cy="157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85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50842-8492-0E7F-E9D6-3D512DA9F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6F06-2A96-D1EB-E5F7-B06845B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D188D70-92B4-210F-1450-435E067E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7216DED-208B-CD0D-5E87-EF54CD971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B070A15-3524-B0CE-CF16-8E18FB54A7D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#3: Enhanced Unit Converter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E8229-5F0F-DFE4-ED1F-213E6D9FB52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B4C3B6-6210-AB05-3A19-20CF50AE6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0C4A4C5-88AB-F61D-7493-662B94D1A22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1C2958-A447-E478-BC40-FF03FB5772F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79D108C-FD45-8E8A-A835-C815C4AE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3736EA2-0D73-758A-6333-3E8DA5ED04B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E507E-0B7A-9BDC-AD3D-013C0FF15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39054" y="2172822"/>
            <a:ext cx="6202339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B1F345-9E33-159C-580F-C7E203D8C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7355" y="4713372"/>
            <a:ext cx="1296880" cy="13263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9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064C-BE83-5BC2-5C91-30C0B37A5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BC92-E587-1533-C1C7-32E46FB8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BFB07E5-8D0B-6553-1063-ECC6CE74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57FDFB5-27A1-24C2-F214-AF77D6D3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DF96D3-7BD2-5266-66AE-5FC451EA9C2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#4: Fraction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0253B-E5CA-B5A8-A107-A0AB0AE2112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ED8CB2-1504-22AA-DEDC-3E478D6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59B7F-329F-F9BB-2EBE-B4D74906ECF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67475D-73D6-C2DB-3B36-A4BF1BD20DD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F16BAD0-ACA5-DCB2-97EB-BC114801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7B8CC0C-6110-EEC1-C516-3301A4DEEE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0B599B2F-1E67-EBE3-A39B-42E272FE7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12581" y="2157786"/>
            <a:ext cx="6364785" cy="387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0753D7-F504-05D2-0264-783A240F4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4868" y="3334870"/>
            <a:ext cx="1466525" cy="147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858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D925F-B066-28A0-4D32-9A0C96E8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BEDE-A549-4ADC-31E2-9F55947B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D460B7B-0A50-48BF-0B64-1CAB22DD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B4AC211-7B93-B0EA-476A-5D8FC1270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0577D62-EE4F-B35B-9180-B62CA8E14AC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Challenges #5: Give Exit Power to the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15FC57-A8F7-CFB7-C79A-2AF5A3913B9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F9BC1F-F07C-8398-1515-026B76EB7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1DB24F2-7039-47E2-8F0A-C3C918A5074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2C27F8-111C-179D-2A78-2CDFDF0DA1D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5A7163B-348B-C64D-9735-BAEFE35F3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54C96-660E-D759-E2BA-91D9CF0F711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38926-5E3A-3C9F-7708-83A0F1074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779" y="1992996"/>
            <a:ext cx="633298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Image result for exit">
            <a:extLst>
              <a:ext uri="{FF2B5EF4-FFF2-40B4-BE49-F238E27FC236}">
                <a16:creationId xmlns:a16="http://schemas.microsoft.com/office/drawing/2014/main" id="{CD5EA605-DAF3-8190-5207-3415EF4A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355" y="5306452"/>
            <a:ext cx="1243013" cy="87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5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9EEC-E251-23CE-36DD-FA165CC72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BADE-D4A5-24BF-2850-C3565160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42558F7-4535-5205-166C-0A680E7FA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BAD7131-8D51-75DE-E91A-59A3414E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F1A53E-7364-CE0E-36D3-49294203F60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02-01: Understanding the Cartesian Coordinate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7BE01-29A7-BECE-858D-443F27C18D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3B188-CCBB-546C-7814-BBFE424BE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8103ECF-5CC4-945F-2059-C1ABF62D0B9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5DCB421-B3A1-B01F-5A17-7F70E8C8F2F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3D0FF-9EE9-EF91-E12F-C0B10CF3E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82E8D9E-B66D-23C1-F2B0-AA5C4836412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7A03BB-5C98-98F5-2686-84A21763C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1944" y="1992996"/>
            <a:ext cx="574944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 result for Cartesian Coordinate Plane">
            <a:extLst>
              <a:ext uri="{FF2B5EF4-FFF2-40B4-BE49-F238E27FC236}">
                <a16:creationId xmlns:a16="http://schemas.microsoft.com/office/drawing/2014/main" id="{D2726829-FCCF-A83A-7997-7DF54C31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90" y="2882152"/>
            <a:ext cx="2982221" cy="2968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D90B9-EB42-E974-BA0C-E14DA1E14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Cartesian Coordinates Plane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69419-029B-C3EA-B6E7-FA1AD922A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7783" y="3269762"/>
            <a:ext cx="2622954" cy="479612"/>
          </a:xfrm>
        </p:spPr>
        <p:txBody>
          <a:bodyPr anchor="ctr"/>
          <a:lstStyle/>
          <a:p>
            <a:r>
              <a:rPr lang="en-US" dirty="0"/>
              <a:t>2 Dimensions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D75AEC-195D-63BD-C3C8-1888767BD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45206" y="3269763"/>
            <a:ext cx="2622954" cy="479612"/>
          </a:xfrm>
        </p:spPr>
        <p:txBody>
          <a:bodyPr anchor="ctr"/>
          <a:lstStyle/>
          <a:p>
            <a:r>
              <a:rPr lang="en-US" dirty="0"/>
              <a:t>3 Dimensions</a:t>
            </a:r>
          </a:p>
        </p:txBody>
      </p:sp>
      <p:pic>
        <p:nvPicPr>
          <p:cNvPr id="6146" name="Picture 2" descr="Image result for Cartesian Coordinate Plane">
            <a:extLst>
              <a:ext uri="{FF2B5EF4-FFF2-40B4-BE49-F238E27FC236}">
                <a16:creationId xmlns:a16="http://schemas.microsoft.com/office/drawing/2014/main" id="{9BD7B2A1-3ABC-74BC-4434-DE484A8931D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3" y="3749375"/>
            <a:ext cx="2714095" cy="2701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rtesian Coordinates In 3 Dimensions #2 Photograph by Russell Kightley ...">
            <a:extLst>
              <a:ext uri="{FF2B5EF4-FFF2-40B4-BE49-F238E27FC236}">
                <a16:creationId xmlns:a16="http://schemas.microsoft.com/office/drawing/2014/main" id="{B7180337-46B9-C87F-FB8D-5732CC15E58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206" y="3749376"/>
            <a:ext cx="2701587" cy="270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E226AAE-4F16-1B2C-DF20-03E7EA16FAB0}"/>
              </a:ext>
            </a:extLst>
          </p:cNvPr>
          <p:cNvSpPr txBox="1">
            <a:spLocks/>
          </p:cNvSpPr>
          <p:nvPr/>
        </p:nvSpPr>
        <p:spPr>
          <a:xfrm>
            <a:off x="867783" y="1828456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Dimension – number 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480C5-DA12-5C81-93A6-0144EFECA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83" y="2284143"/>
            <a:ext cx="5819775" cy="8763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A8B13EF-A031-53F2-44CC-4D29A4A6DD53}"/>
              </a:ext>
            </a:extLst>
          </p:cNvPr>
          <p:cNvSpPr txBox="1">
            <a:spLocks/>
          </p:cNvSpPr>
          <p:nvPr/>
        </p:nvSpPr>
        <p:spPr>
          <a:xfrm>
            <a:off x="8531488" y="3269761"/>
            <a:ext cx="2622954" cy="479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 Dimensions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0CFA0-26EE-C096-93E8-1C9923815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121" y="3749377"/>
            <a:ext cx="2858822" cy="270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7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D5DB-D902-2815-B07A-B071FAFC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762-A62D-C7EE-425D-6426F9BE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A105D5F-1688-57AA-5E65-BC0A3A3B8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8B6DC9-079D-B1BE-E04B-1EBF2CB6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960E10-2693-EE68-2E23-1263FD57C10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02-02: Working with Lists and Tuples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6262D5-F643-7165-6F57-BCC77950E6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EB1E0C-9364-A025-AEAC-53CB926DF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39368A-7431-BCA0-AEFD-9480DE42CCDC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9BF8DCB-0C9E-7FC3-E7FC-071C7254CEA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DDB01F5-6DDC-22BE-8A7E-C8F3EA285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5B6FC0C-A13C-7B6E-ADA8-B02F5BEF002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55AC46-55B8-978F-5FA5-1A735CCE6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079000"/>
            <a:ext cx="5985650" cy="379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655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3A442-FED1-4CA1-DACB-033AAC98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81BB-73D6-5B41-9BDB-C581BC88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D6FCF0-6DB7-B21B-609A-15E669F9B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D5F1792-888A-DAFB-0329-DE523309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EE25789-4CF6-0C4B-E472-41D517D184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02-03: Creating Graphs with Matplotlib (&amp; pylab)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94C91-00BF-F4C1-F478-B0A31C88581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9A5859-17C4-AAF4-DFBD-FBEEA4558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9E4F273-ADF7-58F5-2434-9E30C42A05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3EB2640-4381-FE0F-EA35-408D25C98BC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FF0CE62-D521-FBD0-A845-BCF135FDB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DEF4702-8D2F-F7D9-73A2-9DB2F12D8B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E3BF40-94F5-E796-5DFB-AC640917B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78517" y="2722063"/>
            <a:ext cx="5962876" cy="302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11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557A-9893-A6C5-A543-0832D77F2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3826-CC6F-3E47-1C89-8BBFC4E799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Doing Math with Python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Opening and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F986B-9019-A688-7776-D8DE86026D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3"/>
              </a:rPr>
              <a:t>https://gitee.com/yasenstar/DoingMathWithPython</a:t>
            </a:r>
            <a:endParaRPr lang="en-US" dirty="0"/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CF2A89D-E66D-F7DE-6AC6-BDA3AB3D8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6" y="162873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5426387-15CF-C680-736A-C3C87A19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53" y="3177523"/>
            <a:ext cx="1796393" cy="2372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E3392-2BD9-0329-79D9-C2A984FE284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D0FD3A-B905-2962-9F62-0093DD6E8E5C}"/>
              </a:ext>
            </a:extLst>
          </p:cNvPr>
          <p:cNvGrpSpPr/>
          <p:nvPr/>
        </p:nvGrpSpPr>
        <p:grpSpPr>
          <a:xfrm>
            <a:off x="9144000" y="6143750"/>
            <a:ext cx="2807208" cy="588020"/>
            <a:chOff x="9034272" y="6189470"/>
            <a:chExt cx="2807208" cy="58802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50A9C494-3A85-6284-3A05-3CF74B43B9F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D5F1514-A194-2A55-DFE6-0000DADF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9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5553E-1306-3EC1-991C-49401B605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E2B7-FB1C-1DF4-1B92-5F0FAFE0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2AA1A95-8606-E8B7-B6A9-96C3279D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22A22C1-ABD7-490F-5AF2-58A2E9467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6375235-E6FD-1EF0-E3C3-FD4343F0221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(1): Newtons Law of Universal Gravitation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9B813-E569-3423-E99B-E9EE8ECDC5C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7BF6AF-B8B5-D029-2BBC-61487674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79B9C6A-F924-255A-E894-11F199726BD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4D3789B-C6B1-E9D9-8410-54EFBF22F83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6FC53D9-AA4A-1032-DD10-A076FB36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36487C-FAD4-0CF7-5A7F-4F1707BDB38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04B8F0-B1E0-4D0B-DF94-F22AFC9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21506" y="2267242"/>
            <a:ext cx="5819886" cy="337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12FD5-1C4A-7398-2667-65C58544D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7143" y="4202782"/>
            <a:ext cx="2211200" cy="187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7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92EE1-7875-D0A5-9E5B-ACA184CC4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0D4739-3590-2FBC-2C7C-F5401C0F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75545"/>
            <a:ext cx="5719482" cy="291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DA6D8-88B5-0EBA-CF83-AAB46028B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DC569C3-463B-A314-FD89-AFC8D912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C335A4-9489-1BC5-493A-2067AA264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55A4B9E-277E-26C9-7F83-01AC72E82F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02-04 (2): Projectile 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96E5C2-AFFC-87F8-EE87-B57AB4FC6B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1FFE14-05BA-0858-96CF-ACD092CC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37598-0E0B-29B7-4F41-49EBF2D74A1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10C272-9D02-D1A6-65D7-1B585BFE5EF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75E9F82-81CC-4844-F219-83868F360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80DA7BF-2AD3-D907-0BCA-F833D76127C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12A404-9AAA-F8E5-16FD-289DDAAA4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7500" y="3861747"/>
            <a:ext cx="2553893" cy="2162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5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2F56D-92A2-678D-720C-272ABB984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37DD-552D-1732-47F4-2E5DA438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D02D7F3-B9D1-6CCD-E74C-3EC8C50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DD1B61C-3DB8-CBCA-E890-3CEED5472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93891A-E8F9-7296-F3D9-E0A39E83078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Vary Temperature in a Day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1ED09-B704-C841-40AE-CEA68DFE48E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105CA-9D23-776D-8DB9-3CAD46284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6150118-F598-B002-767F-20D7939A74C8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2F463C6-42C9-9A43-93F5-F17AE960BE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09890-2467-DF62-BD57-9F063EF3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490C329-8592-CFB2-DEED-56C9AEC70FB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F66CBD-1CC6-FE68-CC5D-790D70702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90821" y="2165304"/>
            <a:ext cx="5555033" cy="3301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A5107-A467-F9E9-0E5D-23A5CFFA52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0494" y="4581986"/>
            <a:ext cx="2260899" cy="132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5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AF0CB-E279-AF0D-2B98-07CB7203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83A8-B1B6-1558-CA94-1D3BD6B9B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6363507-B4B5-61F7-FD89-C096AE193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FA893E5-02F4-7A66-1185-2DCF102C0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9B198D8-3742-6BD4-629E-1096E98AC19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Visualize Quadratic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F14AC-A768-E13A-8258-A182D1A4562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BA49CE-11B6-88C9-4396-DDED3E531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D0E255-161C-A73D-836C-9AE2F83493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1BC2B-8269-9B99-D182-9C6A5617C4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E77A74A-7242-95A4-65CE-3A306DC41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F672DC2-8672-0906-7A8D-CCD7733CB75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4C90E1-E02B-9AFE-35A8-AEEB75EA1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2911" y="1938665"/>
            <a:ext cx="5802178" cy="3507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8E62BC-62B8-9BBA-3340-C81CB951D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0488" y="4437529"/>
            <a:ext cx="1795328" cy="153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366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6A596-A30C-B8C5-07BC-D7FA9AAE0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934B-F794-5AF2-1817-94A99B5AD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85D7356-9E54-4AA9-03A3-3098DF3E4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3BFF9B9-69BB-E71A-8C54-1394A5F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445948-A56D-04B0-BD24-346BB0F4273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Enhanced Projectile Trajectory Comparison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26FF7-CC2E-7ECB-F66D-A540D9B70C9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673F7-EC95-2ACB-65BC-35FB712E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FF4A69-2E6E-C31A-D2E9-66EC7417765E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90F3577-7E90-21E9-9CEA-CC606ED4A7A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EC753D-14F8-E74D-077F-F92957D4A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EBDA483-537E-69EC-D7C3-5ECE40A4093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DBF061-04AF-EFE9-E3AC-FA1A9246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6694" y="2347180"/>
            <a:ext cx="5713098" cy="2977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C6D3D-F0A8-9D33-63CF-057D44318C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2989" y="4311207"/>
            <a:ext cx="2029423" cy="153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4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FF68-08FA-35D6-1291-D0AC8222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4577-3127-411F-F61B-7EDDBE61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56BFDB0-FB42-D99D-7B37-E191CBF9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CAEA984-7456-129E-3E3B-70758228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C65F1F1-30A6-2379-C146-4F782D3D7AA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Visualizing Your Expenses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6543B3-A27E-4AD4-DDB3-430942437A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E84732-D700-CCE6-DEC8-215A212E9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7D5A59-AE55-09C3-CB75-272197FBAA4F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3D9295-4DEE-BA25-3933-81609E5990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351749E-A100-A942-ED38-00BC75FD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3414316-B473-FE77-1383-6B20B06F5E0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6FFDBE-F064-F17E-DD2B-E6B6C862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145584"/>
            <a:ext cx="5459394" cy="266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0920B9-5E90-CEA8-E173-41FFB7E640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4292" y="4003628"/>
            <a:ext cx="1633753" cy="1738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6AC9-6E2A-50CC-6346-44E68B49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8AE-936A-DD1E-56A6-B83BFAC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9BF607F-D1DA-450E-663A-EC9BE646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DEFC60D-001B-3D83-DF4A-17E0283F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EB6DBEF-5137-6CF4-30A5-352280EA1BD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02: Visualizing Data with Graphs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02-05: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(5) Relationship between Fibonacci Sequence and the Golden Ratio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9579E4-13BE-B00A-43B6-F1A91A330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649B74-7815-A0EE-87F3-9F497AFB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3BA176-C131-C220-601B-9F5B66528FB1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4149995-C2F1-CD60-CE10-6A51B2C5D52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FAE001C-8388-57BE-03ED-FFB07C88A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CAB788-A487-1CE3-B976-4257B9E466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A47CE6-9BB5-F312-41A3-BAB1103E8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86323" y="2357999"/>
            <a:ext cx="5827057" cy="316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39D0-AE0E-CBCE-CF7E-9300E00F82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8558" y="4428565"/>
            <a:ext cx="1789487" cy="1522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0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FA3D-D007-EA64-D576-EEC70235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6FA7-572B-0ED9-F1A5-5C4044A4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8A27005-ED32-B072-9BF0-E9F4CDC2D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C64EF68-0633-A858-AE5C-60C40C48F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76C096E-4F1C-A3D9-0590-62C1090F5E4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03-01: Find the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2B96F2-E326-B033-A77C-9FBCD711CB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A0983-4806-60AD-4E9F-96540F8A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927AC7-9345-25FB-ADB0-56869CAA5E7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44F5C67-12EB-6161-7076-BA7A2C9FDD6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415E7A2-ABD9-216C-8584-5B6A961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2B8C611-8811-3936-9549-41DC7740C79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7736ED-1A7F-3C13-2382-52834AC6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64605" y="2053853"/>
            <a:ext cx="6169068" cy="379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42173-4C41-CAD5-419A-CB5D0C63C0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5359" y="3222532"/>
            <a:ext cx="2176034" cy="904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133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47DB2-160A-8968-6C00-0C198AB84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C6AC-B77E-5C54-6A3E-60990547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76EFE0C7-F376-A8DE-A73D-6CACAD773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EABF37E-C80E-1DB4-D42E-C917D300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8822A-AAF9-B25D-921A-7841F4E67CB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03-02: Find the 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67A9C-54D7-871D-558E-DFF623B750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9F020-61AB-FAF9-0827-B100F4F07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1B5111E-EA9D-E66E-80C9-A992ADB7820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5BC5483-2D21-A6AA-0282-CC4E73F4DA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A172EA9-44CD-6A8E-8D27-A879CEAF9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90EE83-55CE-E2AE-2C9C-FE18712B954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922AE-54B8-85A9-B025-BE63D35817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47765" y="2275866"/>
            <a:ext cx="6151581" cy="3527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639B9-7B79-31C9-8E17-CC0F693E4E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1432" y="3669645"/>
            <a:ext cx="2171700" cy="1114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43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FEFF-D524-76F6-5A4E-29B5A890A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8046-8ED3-7820-8F80-D9AADBB82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D8D482-8E4A-569B-C2DA-15E8B243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CC71C13-8B05-3414-3E33-245ADBEB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EB35F3-6695-792D-2192-294E78755C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03-03 Finding the Mode and Creating a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A9524-9BC8-16B4-1909-FB71BF1BD20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4D26B7-4369-49A4-20F1-E0AE2B69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15FDAA1-C8A0-27A1-5895-A55534B5F992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8E9F42B-BF77-7BBA-9C71-6CBF2B94163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F159B1-975F-7B9C-429E-7D472346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4BB8287-016F-40CB-4BB1-82D71ED4137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4FF451-36CE-AE79-D7C6-F1233BBC5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83623" y="2053853"/>
            <a:ext cx="5807354" cy="3710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C1178-8348-9EEB-146D-8071C4F88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4441" y="4259980"/>
            <a:ext cx="3082178" cy="172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1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275115-20BC-B691-19E8-33CF21345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14299CC-2B47-5862-ED67-D908BBD7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1E28E59-E155-9E75-14BA-88BD4DE757B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6D594D-14EC-9F44-B79A-A2F705E1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77606" y="2165304"/>
            <a:ext cx="5953493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6483B1-6C30-1324-AF7C-62524471DDE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9269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4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01-01 Basic Mathematical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3167C-B41E-278B-0EBB-233BD740415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DEC7CA-0207-326B-D2FC-E83D52C5E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10A0CDD-B2CE-6D4B-FC8C-F248BB2CE427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F30ACA-540E-49D4-04A9-7489A40C615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6A57FAB-F697-0937-F35F-BB08A62B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A2A36-44B4-C1B9-453C-7341BB4E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3828-5AF7-2D84-B17D-41A041B6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1D5AC9-3279-1C91-F9E6-BAECDE6A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77015F5-74C1-B8BF-CAF9-CA02023C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D04830-394D-9FC6-E5D2-6C33E3889FE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03-04 Measuring the Dispersion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CEC43A-FCE5-26C4-8A0E-17882261CD4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121CFB-959D-6136-CFDB-93A3C480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82789E-2205-849B-FFBE-9D153FEDF094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64C60F1-82CA-69E6-8FBE-D081CA0E3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2167C9-3E5F-8A5A-B6E8-27AA76043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B71AEC-83F5-EEAF-5D1C-8F29985A48E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2CBC061-2C34-7CC6-9E03-BF6DECC0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2458427"/>
            <a:ext cx="5734660" cy="3055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CE3385-347C-2CDD-D393-0E5B4D750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3621" y="4295824"/>
            <a:ext cx="2172961" cy="1783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62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F1768-1FD8-2BFE-FAA2-FBBE6DF87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8CC3FC9-2401-F518-FA11-740D2CD73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67839"/>
            <a:ext cx="5827189" cy="2748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F7AD51-3468-E25D-7F20-A67D4F9C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EA37086-5FEA-ED44-7E49-F894B501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2B9388-B919-634A-5303-6C08C88D9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46E0F2-FEB4-0AA9-82C0-161D28BC51D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03-05 Calculate the Correlation Between Two Data 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FE8F32-1FE4-6A9D-73C5-795FC9E68AF1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8E17DB-BCF4-E78C-D602-B7C274B50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97CFB-C240-A0F7-77FB-792389ACBDC5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B5D911-1397-76C2-E886-58B761BD85A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F480DD-FF1F-13E6-7D7F-6FB273EBB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CE5F985-21C0-BE29-7549-236CCB24ACE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A977-1FBA-54FE-C86A-C950771BC1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3325" y="4390161"/>
            <a:ext cx="1718068" cy="145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070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89A7B-5649-470F-8235-48EE0070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9E0D-D91E-1ECC-0E9C-A83322DB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FD04532-8682-1285-EA80-3A50876F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EF46AF3-A668-685D-4E29-8DCC6283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6BB469-7934-1723-26C2-11C9CE849E5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03-06 Scatter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A2C9E-1F37-0AAF-0834-7E6D743EC7E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B1B34A-0263-5598-F7AB-432C63854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BE77682-1CE7-759C-EFE5-334DD36202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3F0277D-D6C1-9093-B6A7-D06A1FC7962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85DDB35-9CF6-1848-5138-BD54BF03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AAE7309-9724-FD9A-6BF7-E10D420C127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D8C39-420A-2259-53BF-739F06DE3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1934866"/>
            <a:ext cx="586521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7824-2810-6D71-5D96-0FB8F7049A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45" y="4537293"/>
            <a:ext cx="1880148" cy="1596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77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692E-B257-1043-D137-0B3CC3CC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23B0-4446-6700-EDF6-ABB84C7F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A74A85A-88E8-6236-B9C1-2683BD09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0D2EBAC-4B56-5D79-2240-440A07AF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AFE488-9287-4BFD-3534-FB27331EC8A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Text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5E4C0-CEFE-F811-879D-DAE0612BD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171190-5AF2-7F7B-A27F-A4B1EDFF0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3315-3C1D-571C-05A7-0C41EF38FF0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A1A0B2-A97E-42E8-C06F-390EC97D0AA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804144C-E8E7-81CD-1828-F6C22235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EC38DAB-0C39-264B-3973-7ECBBCE62A2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A5FE99-A136-1954-2238-CE978A0D0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554998"/>
            <a:ext cx="6151581" cy="3391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0" name="Picture 2" descr="Image result for text file">
            <a:extLst>
              <a:ext uri="{FF2B5EF4-FFF2-40B4-BE49-F238E27FC236}">
                <a16:creationId xmlns:a16="http://schemas.microsoft.com/office/drawing/2014/main" id="{A4897C39-0F1B-FEE7-25BA-28332181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185" y="3343835"/>
            <a:ext cx="1396572" cy="1396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0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66869-C4D8-B83A-B5FC-BFDDF87C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8628-030E-4DF1-C5E6-B3F376375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5021895-7D71-9A9C-60DA-2EB80B4A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8EB767D-2202-7EE1-33E6-8B7E4BD4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561E2A-08DA-E169-A255-324D16F6D04A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03-07 Reading Data from Files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CSV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8D0ED-4C34-CA8E-A4E3-99632E93FAB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F4A2C7-99B3-9AB0-6B95-C3AB634C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A330F07-F234-0CF1-0E8A-DDDC04B80E1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BFCDC11-18BD-8DB6-3155-B29687DE854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5CAE3E-D656-DA3D-7075-AD816A2E1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EF00F2E-D20E-2DFD-57C6-222950DCC79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A62B2C-FBE3-101D-79BD-CE10043F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889812" y="2265505"/>
            <a:ext cx="6151581" cy="3681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Image result for csv file">
            <a:extLst>
              <a:ext uri="{FF2B5EF4-FFF2-40B4-BE49-F238E27FC236}">
                <a16:creationId xmlns:a16="http://schemas.microsoft.com/office/drawing/2014/main" id="{9BB57FD8-B2E4-7262-0196-74A4DEC9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390" y="3101787"/>
            <a:ext cx="1381685" cy="138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3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7855F-6407-8C5F-BDF4-621C37104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5A1A-0E53-D0FE-F2D4-AC18DEDA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7891C80-BD5B-0E8A-D844-F5730374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D5896D0-9875-2015-0086-A4064159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7FAB6D-05A2-BFFA-EC8A-2E224E15582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#1. Better Correlation Coefficient-Finding Program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D26B6-DF44-0E6A-2496-A9C452497EF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64DD63-F4FB-2B4C-5F1B-58869CC63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85C742-BA81-2B11-32E8-9D032A7A6D3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DAC5B2-AD70-F0D2-0243-0A3C82E67E1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09BA2F-55EF-690F-4FA9-4988F5C97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0ABF25-E109-9F80-CE08-A9308A03BC4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BE50F6-EEDB-BF57-33E4-9F0E4DF63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49709" y="2050201"/>
            <a:ext cx="5770353" cy="384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35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A74C4-B8CC-32BF-CC9F-4B4B67253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866C-584B-CE47-2ABE-0B3C26D37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D49EC0E-C1B3-FA20-07C5-BB5EE3A1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0875EB0-A8CB-D9EE-C227-D2B79B61C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4FD0D63-0DB3-BFDC-6405-1EF5E169128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#2. Statistics Calculator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81AB7-8DAE-F913-91C1-74B9A23E1E5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46A8FD-3A86-6555-850B-722284AC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1FAFCE-8F44-F9C5-8403-012388F3D27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33BFBB1-9439-2C93-3995-F1A6527BA24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06125-3F39-B6F4-17A2-D27DA3E4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8151675-E0C6-5C45-5E26-24DACEF22E0D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1E0D52-F8FA-1248-CF09-50D523C4A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60655"/>
            <a:ext cx="572230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99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7191-9FCF-6077-36E3-5544007A9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CAEB9-2705-6BEA-15F1-668B8086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7B5EAE1-709C-78F2-5D72-66C27650D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474C49-0647-4314-DCD1-56523F44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53979C-F9FA-7AED-391F-94A6FEB72A6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#3. Experiment with Other CSV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92175F-7F2A-757C-B974-699AD1A8C3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63616-B83D-5CE2-957C-43F23F7F7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CC459D2-78FC-80F6-74E7-49FCB1FCE7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C04B20-B871-AA76-9C67-1A0C3B33E57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7FF056-D7DA-4D39-E918-8E1BC6062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CDACB3-E3BE-1C49-52C9-074F2EFF7FA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560DDD2-3D0F-2037-AD94-41B6B2178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205094" y="2165304"/>
            <a:ext cx="5832602" cy="3817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450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452E-284E-AA44-23BF-AF67A3BC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3014-7E73-E490-8F12-07912919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913E6D1-D0D9-FF81-5B0E-9ED97F49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AA078A6-C2E5-BF9E-9E94-8775F8D9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6E9A1CC-C148-A287-AC0A-41683757068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E5CAD-1421-76C8-E6C4-18E2F50AF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B21E22-BED6-85A1-89F6-5B5BB94B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493EE4-ED0B-FB54-7C10-B4513C14842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CE9C26B-ED43-ED80-26F2-6F8FEB95039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A4B732-E7FC-31D1-CFB5-003501BBF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C9962C8-2561-DAA4-9B03-04DF5684C2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0763A2-4BC8-D9CB-8CC2-CC9E37881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2BBD8C-7C5E-AEAD-2A5C-C3C86BF36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3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5A53-FD85-B09A-6B6F-5516182E8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E9EB-C444-7D7E-EF36-4F794217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C81FDDE-E658-81F9-8EE6-322F126A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B248FBC-8EB5-4E7B-BD73-232F56795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A8F9AE5-06D9-C41F-3867-9CB6CF64AB7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#4. Finding the Percentile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B7962A-7665-BA19-413E-AD8F12D3CA4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8CCC04-F564-65DB-F336-E9505A5BD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F46DC23-BA99-181A-C3D1-1904999E972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FCADBB6-4004-2D96-F490-C271DE9D1F2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2C247BE-66FC-A5F5-B263-0C86911FC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BD39AFC-0B23-CDAA-5AD2-926A2A52C9D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573320-3378-005F-866D-37570D8B5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02188" y="1996880"/>
            <a:ext cx="543531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5FF663-4BFD-F503-8C73-5589BEA664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675" y="2519082"/>
            <a:ext cx="2693718" cy="159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84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B293-2482-12D1-C1E1-9239A189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96B4-8023-7F74-11D9-8192F41D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AAA6F25-DE2D-1980-5251-B5844ADD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10BC7AD-FE80-0985-37BD-863F5D0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F9121F5-CEC0-65C0-12D1-2A5644E5F4BE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847DE9-FEDD-A20E-AD82-12A5664FDFD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5469687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01-02 Labels: Attaching Names to Numbers</a:t>
            </a:r>
          </a:p>
          <a:p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01-03 Different Kinds of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5722-54E4-8C8C-47BC-34FB9C4C2E2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A4A19-3862-A803-DCD9-3E0ED0FFB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8EE27E1-251A-9C74-C0A7-6A85D82483E9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A9CBC4F-23A2-5F42-A434-8AACB963158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AB64EB3-89D9-4BF4-37BF-18E9A94E1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102FDD-73EC-2DF8-E031-ED51268C6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620294" y="2030356"/>
            <a:ext cx="6421099" cy="3711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2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CD3B0-74A3-3926-8647-2C5D70D0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5B5-F1D1-BACF-ED8E-AD003BAE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EA5F07-838A-DA96-6B8F-338EEE6F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3130D74-47C6-D6C1-5D35-D312AFB3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ED99D8-1890-E0AF-B56B-D7C3E0D409C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03: Describing Data with Statistics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03-08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#5. Generate a Grouped Frequency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51E572-7710-FF00-0A61-DD63D50C513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D9E2E6-CE75-0A21-4AE2-84E7B125B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0F5475B-ECEC-E452-8BFA-BE99BE40D3F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0BB343F-DDCC-428C-D2C1-0DD84B87116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9CC6E4-1419-E9F2-895C-411AB65D6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9DD7EFA-C43E-0846-1112-205EC352E0B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477BFC-73D5-7C96-5347-492E5216E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28935" y="1960655"/>
            <a:ext cx="559347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7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14EEC-2BAE-D624-DFAC-D75297EAC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7B4D47-EC7F-2320-536D-FAB8ACCA6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2188" y="1888515"/>
            <a:ext cx="5620224" cy="414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298E6-7DC7-A4C9-D7EB-BB2A6A2E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9472EA6-306E-4E85-B5F7-B7AA6FF2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11CF5320-7C37-A9D0-D304-50F07105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95E3430-E528-AE1B-21FB-0CCC719F79D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04-00 Installing and Configuring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481D7-55D2-77BB-72E2-7DD09E4EDC3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9A809D-8063-16EE-928D-4FE0E5390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A2198-BC68-46FE-1AE8-15C0B31C931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BC54F06-452C-B61A-AF49-152F948C87C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55F3E0-D52D-C341-E502-83277FA33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5F0E4C6-AE1C-ADF5-82FB-76D675C2A9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 descr="A green snake with a box and a green text&#10;&#10;Description automatically generated with medium confidence">
            <a:extLst>
              <a:ext uri="{FF2B5EF4-FFF2-40B4-BE49-F238E27FC236}">
                <a16:creationId xmlns:a16="http://schemas.microsoft.com/office/drawing/2014/main" id="{A36EFDA7-FE55-8B89-9436-5B5FF0B9F3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180" y="4133056"/>
            <a:ext cx="2067213" cy="6477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62781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73F7E-DDA2-958B-9841-2DC2FF07D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C7F566-8E39-D4A6-6D85-216B85CA3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045827"/>
            <a:ext cx="5647424" cy="3888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385A6-438B-5C8B-DE3A-5F9B4AA6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72A11A6-830B-17F2-EAAB-FE650A7A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4838D62-7D02-191E-2923-4B835C5B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EA8931-0CBA-ADF9-0C22-FB2B88C2283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04-01 Defining Symbols and Symbolic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E03A0-4BD0-8275-4E56-E96F9078D20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614A2C-3BB4-63C7-4E01-002C69CA0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541AA-6365-B665-4C6E-F3D727EB615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D1A3B17-42DB-F2D6-BA54-52985C74D57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C426587-CDE5-C631-1FB1-1767D54FB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9D761C9-5375-D819-A709-2FF6DCD31CB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7452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23DD-3B61-9E82-4D28-9312DF17A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20D3A7-29DD-890E-7064-1E0454F0E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352" y="1996880"/>
            <a:ext cx="5274685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A728C4-CD5C-B052-7DDA-556D6DA38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03CA996-5AF4-BFBD-AD4C-F6C32078F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C2C9B11-89E0-3CA4-17F9-09E092E41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A96E3D8-BE85-344D-C7C1-A2A941BBB8A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04-02 Working with Expressions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7AE26-284D-04DA-5AFE-F5CD38A22F7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6E4BA2-7C73-D066-948B-0A1D65E3C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A405D4E-9A63-77F9-6F92-C665E1444CF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6BF6CBC-4FD7-E400-9015-2F16776C7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6D3997-8298-CF18-E686-643BD2AF0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01F0AD8-8068-E8B3-5F1A-163F17BF383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238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67202-0042-22FD-1106-8EAE9E61B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79DB2-7467-6407-C429-BA2045B48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1195" y="2050201"/>
            <a:ext cx="532728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6A1875-A017-24D5-18CD-349E44185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A828B32-F855-9C2D-C99F-1821F9F4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47BE962-2A96-917F-2C02-1A5AF901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C60E26B-2661-2DBE-D5EF-1E1AB608F60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04-03 Solving Equations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8FA1CA-03DF-6D2B-BD4A-203D04C0DDE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8754F2-60AD-44EA-60EF-CA27C7A3E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EC46C97-DBE6-9B04-F3E3-7AB5CF1F1B8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F65668A-0899-C8A3-AC57-8F8D588079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2B85E6B-ADFC-94D8-0A54-9AB190577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3EB9346-5EF0-80D8-D6A0-1C655E1BD5E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3250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AD954-7F25-782E-8BED-6A95F35A9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48B5D1-1BDE-1BB2-F2BB-768D3E972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46513"/>
            <a:ext cx="576685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4BB910-5726-BEAD-F79D-7CC5D8BE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9D9D796-299A-553D-E949-F9D6F3198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B9779E2-15DC-D8C3-D454-339455B80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641842F-F17D-7A94-EE08-8DB6AE7E730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04-04 Plotting Using SymPy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DB3012-CC7C-E3A1-9D89-E088B8AD490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4B9900-45B4-8F01-5BD9-431F060D5D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EA97882-5505-7B89-A942-577A34C4845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AF7E7DA-7BC6-6F13-CADA-EB4275524D5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05ED148-839D-CAEF-AF4E-A89FF9AF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A2257294-1027-AE30-79C0-CDFF47EB3B1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34709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63ED4-D0A6-E6BE-CC50-03C0C324B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5EB539-FDF9-060E-67C0-07BFA70B9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5826412" cy="344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8819C5-F637-5CA0-721F-509BA81E8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2197ED6-16B2-6AF3-8D11-4E93102DE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6DCFC7E-B4F0-287F-6E85-8A36136F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002F496-9972-AC18-2E3B-AED3C61FF8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04-05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Factor Finder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351875-030F-DC87-15DC-DE8F0367C60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537E30-9F45-2CF4-ECA3-1AD100917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7AA9621-CD24-428D-E45B-A7626B52E4E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2B663C-DF92-DD9B-6861-F8C25279E39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3F53E2-ABBE-0AED-C8B9-21C10ABD9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EAAD5B8-F015-A208-7901-E0C6908A0F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516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7121B-2809-0321-D5A0-9E5ED3146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3FC34F-073F-A639-8120-5838D7DC6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22661"/>
            <a:ext cx="5946000" cy="3527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839FE-4AB1-3DFD-A93C-7636D05E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574607A8-2032-263A-30A7-EB403B1AE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2D39699-E7D5-C619-6AED-9A7318F1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2F023D-998B-91AE-E407-4C68B74E1C4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04-05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Graphical Equation Solver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70EBBC-8275-AD66-ADC7-D3E94CA80FB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898952-28BF-1969-0BC4-586D71917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CF171BF-665D-99FE-A317-5CCDB4C1A23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31DC108-F73E-F793-4C65-B2D3BD74D90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CB482A-A58C-CED7-E8CA-4F872C6FA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DDFB1E-6230-E217-EED6-80211AE0900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0923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4ED5F-FB84-1B92-6612-3A5383AD2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320C64-2335-4506-FCC8-779533F38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96356"/>
            <a:ext cx="6009501" cy="3511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3575E-04CC-283E-EEB4-69647D3D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0126C0B-6F8A-0617-4998-49F9847F0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E8D8B63-B71D-A3BC-96CA-0BBFC5F0F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36D26F2-2D6C-2037-5FCC-6FFC56EFB2F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04-05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Summing a Series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3FDDC-B034-C89B-D810-49FC1A33D89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88505E-7D08-E60E-E898-33A30D678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CB8E44-E8C6-58CA-C746-75151C0ABE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3A6F982-FE31-14B5-3649-990F39ACC3D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B2DFF0-AFF4-9405-A461-FA7D2B2D3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BAE0151-0FAE-7FEB-1287-AA72F6B572D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799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D1687-B07A-DA5E-DDD6-5DBD1CDB2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7E7BBD-0466-3C19-F044-AF85AD86B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426" y="2417670"/>
            <a:ext cx="5821967" cy="3332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3F658-057A-9D99-C3E7-F71B29842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4798A3-5DC1-2062-35BC-B70D84550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340CF10-8594-ABD5-F8A0-7B7D5B9F5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5BB2E7E-542D-6535-5BA0-C97127AF95D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04: Algebra and Symbolic Math with SymPy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04-05 Programming Challenges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Solving Single-Variable Inequalities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A58AD2-6467-ABB3-7728-4ADBC22B7F0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D008F4-6CEA-0B57-39BF-19382AEC9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51E2BCB-F208-A355-50E4-6C58C1D46D3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9EB2339-8A6F-1045-D754-20BF93CDA41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73939F2-D2AB-C751-888D-8E5B78DE6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6A8EF96-F9DC-AC9A-F66C-5B493843339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1508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AD6B-666D-4791-AB13-D13890B5A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Number’s Definition and Range</a:t>
            </a:r>
          </a:p>
        </p:txBody>
      </p:sp>
      <p:pic>
        <p:nvPicPr>
          <p:cNvPr id="1026" name="Picture 2" descr="NUMBERS. The numbers can be classified into sets… | by yuva lavanya ...">
            <a:extLst>
              <a:ext uri="{FF2B5EF4-FFF2-40B4-BE49-F238E27FC236}">
                <a16:creationId xmlns:a16="http://schemas.microsoft.com/office/drawing/2014/main" id="{CD584DD3-5F63-2A4C-340C-C05B8D166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337" y="2039921"/>
            <a:ext cx="7367325" cy="458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FDDEF-D9FE-9ADB-F668-01255417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2BC1-5B1A-C3FB-C491-A1643711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68BA8B7-9EB9-7AD8-FC03-9E6FF4D0D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3AEEFE4-ADC7-01D0-C115-FB2A6CE2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E57042-8C50-2113-EC9D-B9E82B07D85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Concepts, Set Construction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796D9-8BBC-D932-7437-46399A8687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1AEC15-170C-EE42-0D6F-D10625FB0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40F945-6801-736D-57A7-80BF7784B1C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9D2096E-2A9C-E0E1-A6C3-B8901B9C1DB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30F731F-9BD0-A139-7732-4FFDC9D5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0A2C6F4-96DD-5BFF-3240-15673D4BF8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85A58D1-077B-96F3-7290-C00B6D31F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096000" y="2501168"/>
            <a:ext cx="5945393" cy="3084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48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957F-0931-38B4-BEA5-81FA3E80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“Sets Theory”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B946D-F89C-B990-6318-758BED89C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9"/>
            <a:ext cx="5658522" cy="3986213"/>
          </a:xfrm>
        </p:spPr>
        <p:txBody>
          <a:bodyPr/>
          <a:lstStyle/>
          <a:p>
            <a:r>
              <a:rPr lang="en-US" dirty="0"/>
              <a:t>Set theory is the branch of mathematical logic that studies sets, which can be informally described as collections of objects. Although objects of any kind can be collected into a set, set theory — as a branch of mathematics — is mostly concerned with those that are relevant to mathematics as a whole.</a:t>
            </a:r>
          </a:p>
          <a:p>
            <a:r>
              <a:rPr lang="en-US" dirty="0"/>
              <a:t>The modern study of set theory was initiated by the German mathematicians Richard Dedekind and Georg Cantor in the 1870s.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4DFED-21D2-35C5-C1FF-806514D95469}"/>
              </a:ext>
            </a:extLst>
          </p:cNvPr>
          <p:cNvSpPr txBox="1"/>
          <p:nvPr/>
        </p:nvSpPr>
        <p:spPr>
          <a:xfrm>
            <a:off x="1192306" y="18214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https://en.wikipedia.org/wiki/Set_theory</a:t>
            </a:r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BE69CDF0-2079-6104-CF2E-B8CC664D9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06" y="2190749"/>
            <a:ext cx="2581275" cy="3705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Essays On The Theory Of Numbers (LARGE PRINT EDITION): Richard Dedekind ...">
            <a:extLst>
              <a:ext uri="{FF2B5EF4-FFF2-40B4-BE49-F238E27FC236}">
                <a16:creationId xmlns:a16="http://schemas.microsoft.com/office/drawing/2014/main" id="{07E2D6A2-7F0A-A6D7-FC95-6BA0BE20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205" y="2885756"/>
            <a:ext cx="1764001" cy="23818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CD7C-FA6D-ACAB-1459-F8B42D04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of Sets</a:t>
            </a:r>
          </a:p>
        </p:txBody>
      </p:sp>
      <p:pic>
        <p:nvPicPr>
          <p:cNvPr id="1026" name="Picture 2" descr="Comprehensive List of Set Theory Symbols | Math Vault">
            <a:extLst>
              <a:ext uri="{FF2B5EF4-FFF2-40B4-BE49-F238E27FC236}">
                <a16:creationId xmlns:a16="http://schemas.microsoft.com/office/drawing/2014/main" id="{EB96216A-DC87-420C-5127-381FE00431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9" y="2092406"/>
            <a:ext cx="3642422" cy="30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C4A0C-8A35-AFAF-085A-D620A8402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041" y="1903871"/>
            <a:ext cx="2480910" cy="2814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C5A38-3633-D625-BFE1-4402F2BD3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008" y="3968240"/>
            <a:ext cx="2455909" cy="2814637"/>
          </a:xfrm>
          <a:prstGeom prst="rect">
            <a:avLst/>
          </a:prstGeom>
        </p:spPr>
      </p:pic>
      <p:pic>
        <p:nvPicPr>
          <p:cNvPr id="1028" name="Picture 4" descr="Drawing the Powerset of a Set using Java and GraphViz (Hasse Diagram ...">
            <a:extLst>
              <a:ext uri="{FF2B5EF4-FFF2-40B4-BE49-F238E27FC236}">
                <a16:creationId xmlns:a16="http://schemas.microsoft.com/office/drawing/2014/main" id="{A86B7055-A744-774B-4391-569D60C5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237" y="1969636"/>
            <a:ext cx="2654274" cy="305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29F24-6E82-E0C1-7E89-2301082F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5E4A-31F9-6C1B-C53E-57E548F7F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D040C70-FAE2-3ED9-EE3B-7F28B2C7D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0CD9245-9368-524B-E988-9957E6A05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BDD9912-0261-D52F-F067-304CEFBFC29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(2) Sets Relationships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57585F-2AE3-75B7-8763-271123DC1587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2C96AD-0616-748A-995B-FF1406CA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AEB92BD-868C-95EB-C1E1-31D4D1963D9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109146D-77EB-552C-1D66-2657DE0F227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78748A0-ED38-B842-17AF-1E2751256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CAC420B-2972-EB4F-F0D1-E1201DDC64B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30F187-047C-D142-E3A2-96275E716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93676" y="2396356"/>
            <a:ext cx="6047718" cy="3386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06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1D2AF-2C23-A840-5F87-C9FA997AD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B554B1-8EFB-41DF-F64A-3112868E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5" y="2522119"/>
            <a:ext cx="6151582" cy="342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BDFE2-86B7-D60A-3187-2BA49257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E3B3EF0-8B09-B16A-CC61-967F69F21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4F812113-D037-4628-1115-92FEAD7F8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F5B49-02AE-42D9-511B-FC0913EF13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05-01 What is a Set?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Set Operations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A52B75-45DE-D92D-7CF9-BB333432BF5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2438E-26BA-34C4-2E63-70F46BA3A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99FD05F-FF30-F058-674C-6DF76D89C60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847DFD1-CDDD-0390-DA79-0E38D933714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ED3EF9F-8C36-4607-4188-249611416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5390DF5-E328-C14D-3FCB-F5D40062AD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4178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C4CFD-ED9C-03EF-B571-84F4A6BC5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9CCD9E-BCB9-4079-56DF-0DCE1D35D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272648"/>
            <a:ext cx="5920866" cy="3563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C5E561-A679-9CC6-CF51-2376BBE0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F7CCFB6-1DEC-1FD1-538B-50A0CE4E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93108DE-8215-3480-E2BB-C60990B47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3258933-852C-75D1-13DA-5A00F121CFB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(0) Concept (1) Or (2) 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50904-B076-A383-573E-64264514DA5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B8DD6C-A12D-1142-153C-D57AFA24C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676EB99-7EB7-E016-85DC-A11B8501E962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33114E-42B6-1A79-E8F1-7F9F0B5954A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AEA2E90-F222-6E7E-AB76-40ED0770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E17EBA2-B4F7-E05E-0FCE-FE06A64C057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6030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73AF2-5A8A-1020-6D46-A147F156E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ADCFF5-B9DF-250D-9DB2-FE89E73EF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333728"/>
            <a:ext cx="5931398" cy="3576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8CD005-2CCF-1B69-CCF5-AC10F0441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A2DCD34-19DE-D5F9-DF4D-766E53CAB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2E9FAB6-5D61-B6D3-0F6E-3EA02CE5F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E1F4C12-5123-633C-4C4E-33B296936A37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Generating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722990-88C5-635E-8CD8-5E1812621F8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FEEBEF-9FA8-3D2A-9424-DDE42ED12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3D3C057-357B-ECAD-B8CF-4D763CB54E3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3DF64C6-651C-E7E6-A083-76824A3AE6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00A3CA5-4C53-89FE-E062-14C625C94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E850CB1-6E9B-E03C-52A4-9BF02FD0A98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4774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BA86C-5DE0-9D00-7F98-33A19056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26909F-33F0-010E-0445-568E3E499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53853"/>
            <a:ext cx="5741254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0E3EEC-2ABD-C8D0-E399-B1B707F1B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250005C-E12E-3947-F499-6FBDC53A3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A420159-C409-F08F-C5FC-377F93C94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C0F2A12-B0E8-B0D1-413D-360A57601B9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05-02 Probability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(4) Non-Uniform Random Numbers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145F68-31C4-BDB7-CE80-DD6A0189CB7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40F192-968C-6B23-2E4E-C59AC73FA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4616900-2D45-DD35-7554-342EE2AEE0A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CB1CC35-D7CA-1D33-9F6B-781A6294024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75C08F8-19BA-D886-5A80-90DFC0AC8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427DB23-4843-22C6-7F23-879942B952E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0504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CE476-301D-D690-048D-8B3FBC0FA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7A5B0C-3B0F-D7DE-3F93-3890EE054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1324" y="2186959"/>
            <a:ext cx="6422539" cy="3712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8C2BDA-2AED-85C6-4006-1CB4968D1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CEC9B86-72B8-941A-50E1-FB5BEF0D3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388F3563-1F5A-22AD-61BD-1DF952A16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863D8CE-ED25-D5E7-C77D-26D066CD4281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Using Venn Diagrams to Visualize Relationships Between Sets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B9CD4-CEB6-EEF6-8E93-54365BE12B8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46097F-C892-982F-3403-1FC24A4A3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40BEFBC-E237-07F5-BD81-D1B52E7872A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F987443-361D-1998-115D-ADF8AE5D913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9E0A784-160C-6A0D-F6F2-51B4862F6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E7D6396F-0199-59F4-46B7-DEE050288BC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63E774-90EB-B9AF-81D9-E3A37706BC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624" y="4611965"/>
            <a:ext cx="2196458" cy="2184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729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67DFE-F12F-FA69-AE3D-69E31998E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E1496D-5191-CDB3-1BE9-7D05DA8AA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1681" y="2310531"/>
            <a:ext cx="5711143" cy="3337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A5610F-8C80-1D8D-FA83-117F5E707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0B2970D1-C8B4-385E-5A0C-36220DCBB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F6A5B02-1BFF-4AA6-D7FA-CB88F7E3C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36FBEC-9212-4B8E-1DF3-58C32196D76D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Law of Large Numbers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077D0C-746F-F782-1640-0CBFC963B97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F77E46-DBB0-D1C4-139C-A0AB781BD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5346BFE-54A9-5046-F36F-A604A461B37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C828ACB-DDB3-A329-D5E9-AC18BEE2F13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18D539A-3739-3BB6-F1B5-2ADB63B36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4372A25-7555-CD2B-B452-B0C6F1DB7E7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4764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CBBE3-5361-F0C4-9985-9464E2166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2CE8-88E8-8AC1-CC1F-1A439C00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EBB1A89-1448-FADF-2FD1-C13F4B4A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80FC30C-B81B-6ECB-D813-FD3A6120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0CE4F75-ED1E-CFFD-236A-A1B0CB2C24EC}"/>
              </a:ext>
            </a:extLst>
          </p:cNvPr>
          <p:cNvSpPr txBox="1">
            <a:spLocks/>
          </p:cNvSpPr>
          <p:nvPr/>
        </p:nvSpPr>
        <p:spPr>
          <a:xfrm>
            <a:off x="150607" y="5853952"/>
            <a:ext cx="7370781" cy="9197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4DDEA7-9B2C-AB13-F7FE-3A3642CDC4D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01-04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Getting User Input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FA606E-37DC-BC62-DFB2-4626185A036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181CAC-23F3-A1FD-4458-7A2AE0CD7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D5806B8-54ED-A524-7E02-E3B5B5DE5E23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5A56E7-3C29-470E-85EE-7B2EA050523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E5134C-E372-3AE7-F948-B28514E8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9F0D2E-68DF-09B6-515F-7E5CDCD4C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387353" y="2006804"/>
            <a:ext cx="5386366" cy="3735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96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137B8-04FB-3A79-558B-4895F23DE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D06E6-6186-BB99-2D40-49822DAD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7EC5E7C-818A-C421-F465-3E466F753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1C23D06-1AE8-733B-8B7A-BB12B2D66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B21196E-9701-6189-5E30-4FA8551FAA1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How Many Tosses Before You Run Out of Money?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53ABB-C31B-6DE0-2E01-735A7AE863D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4207F6-82A6-1B13-21A1-4B65B6D3A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1B124F-B48F-0AB2-60BA-6008950FF32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5C9B85-2CE4-1986-937D-486445EC5059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66D097-4417-9A55-20D0-FED5310B2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2490EEB-C7C1-AD5B-81EC-4E407BF0A53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CCEC04-7B89-C94F-DB12-8F12BB9AA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55160" y="2337611"/>
            <a:ext cx="5896096" cy="3573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54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A0510-3913-54FE-6349-FB9F4ED00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1FC9B6-A3B0-54B6-4D08-3D725BC20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3138" y="2223237"/>
            <a:ext cx="5898255" cy="3533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92FE2-9794-B095-198F-7CD3E8EB7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C626AAC9-1BAA-D51E-2714-E61C2BF71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E8BF986-7EC1-9ABA-9D3C-6C0C15E0F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53D76C7-53A6-246C-4A2D-01A20F24FA7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Shuffling a Deck of Cards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318E0-6A30-4E18-9087-AFF65778459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217914-38BF-F34E-B32A-2AF6788B0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C7B3331-E1E7-AC87-98B0-6DCB33890A3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B53C4CF-FCB5-CD19-AC54-E6D1796D5A76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19F505-924C-3843-9836-A07D4B334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C76CCC9-5B72-990B-F55F-53FEE459CFD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691533-29B0-5A38-0CA4-DC1F81F523C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5011" y="4794583"/>
            <a:ext cx="2726111" cy="146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193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47D5-8857-FB99-9D8A-466A1E8D2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3B23BE-AD1F-4324-A632-ECC11F740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2472" y="2291286"/>
            <a:ext cx="5949940" cy="3615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7DD8A9-FC34-3770-18B7-4040B6479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83C2255-3ACC-4135-21E6-B76B0A79C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B134EC6-0EB6-4C2E-418A-69ED14CE7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5E8BBAA-B8DE-20CB-0EE7-615930EC1E5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05: Playing with Sets and Probability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05-03 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5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#5 Estimating the Area of a Circle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EAA2AB-F67B-2D9F-CAE2-A66562F2E97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424CBA-A24B-8297-9F13-B13A22496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EB9538D-9BD9-3FB1-D9E7-DE5253FAE419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DCE0002-9E49-1F30-E138-FF27D83678B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3EB806-641D-E2D3-3B18-DE1F8226D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7C8D876-3882-A9E7-2023-552761302F2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9AD768-0D96-ECDE-E20F-26135977B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3261" y="2048655"/>
            <a:ext cx="1798132" cy="2050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028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FAFD0-04C9-0858-83C4-E91DAFD3E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628AE5-F98A-9736-BE21-AFBD5C2C0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3681" y="2237752"/>
            <a:ext cx="5917712" cy="305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B3600E-072C-B36B-51FD-A4CFB041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CEDF58C-8D9C-11C8-02C4-922E2AAC2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94E9AE5-E40C-3C06-8161-1825B07AD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A539F35-69D8-C87E-F56F-2FF105D2892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Drawing a Circle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F4AA91-7DA7-6D71-31C1-08508C21D57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54742A-5A00-18F8-05BF-8FEDEFAD7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7B50-37EC-4B59-CCA7-32EAD1894ECD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0DE903D-AA2A-A115-F090-9274FC75844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9EDE9A3-F793-E83B-E947-CF09D39BA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5521FD2-B920-4CB1-A3B7-1E0646E9619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539452-61C4-5EFF-CCBF-52E7E114D1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8758" y="4221610"/>
            <a:ext cx="2197193" cy="1857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32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E6152-CE99-C93A-246B-84E385A56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2C5F7A-1898-DBC8-FC23-3FA02FBE2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2103557"/>
            <a:ext cx="5692713" cy="2898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F07C9-D37A-61DA-B26F-0A5A53FB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3FBA0D8-9C23-6F68-0B11-AA055BAA2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D59D315-9628-0247-3B27-9B432012E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149D1C7-22AE-DEB3-49A9-1257AD15FE4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Creating Animated Figures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6455F3-6FDB-3256-A744-EA309CC57A5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E0108D-E607-187C-ACAB-A5E2BDFBE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70A9A2D-9555-F0EE-FF8C-21ECAF552735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4972480-EF1B-F396-3B6A-31B00B51B69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F2B6F98-C249-E5F7-DE23-B20D93FBB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49B81179-9477-539F-C831-F9C04B648AF1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AE7084-FE84-1EC9-44F5-9A8FE19EC5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1546" y="3923756"/>
            <a:ext cx="2765612" cy="2371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324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97823-5580-4D5C-A873-A9227F060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BA68AC-EFA4-B29E-8DAA-51CDF9B21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8351" y="2237752"/>
            <a:ext cx="5968218" cy="3036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4C4483-7C65-8730-B90A-B8BBD75C2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9F6879D-C89F-30B6-5ED8-C3B30C58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DBD7528-4854-4B4E-BC45-7D8FCFB7D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BAE06A1-E592-1501-1C2A-609087FCC93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06-01 Drawing Geometrics Shapes with Matplotlib’s Patches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Animating Projectile’s Trajectory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B3448A-06EC-0D44-D56F-A1973C44D6C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A3C539-F626-8F4D-08D5-5015EA2F3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0EE53C5-D46E-6A0F-E923-EC201FDEF5B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F8A5189-3482-A0E2-1494-D13D7FCAD6B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2BA8B00-2943-9F27-3C47-71303C85E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BEC89FB-977D-41BF-47A7-C46BCD95B0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ADCF95-9C20-0380-EEAE-622E1120AC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2188" y="4505775"/>
            <a:ext cx="5817253" cy="1236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790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3BE14-2A04-2B9B-9BDF-001673A85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30EE0C-458A-1361-A3DA-1EB68885F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2187" y="2355072"/>
            <a:ext cx="6109206" cy="3390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BAA468-C971-2BAA-0899-80CAFBCDF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F67E9B8-7AB7-249F-A239-49F5D644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8AAAB05A-6620-C00D-EDF2-C39BD6D30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BAA3128-9AF9-3698-DA13-C9F769D352C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06-02 Drawing Fractals (</a:t>
            </a:r>
            <a:r>
              <a:rPr lang="zh-CN" alt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分形</a:t>
            </a:r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Transformations of Points in a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D5954F-FDC7-185E-6871-53CE37A2874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5E5BA4-A699-CDDA-BA8B-C04A8B3A4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2CA3B78-B9F6-2AA8-2DD1-54C22D48333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51043CD-734A-272A-8510-0C28A1A3AA6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BAF001-2F24-3B64-8B25-17D787720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9B089F3-1D2E-933D-9907-106250834D55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7830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7B369-13BA-5F7D-C916-EA4EDBC6D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A1D137-B996-E9C4-E8A1-6219FB471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6252" y="2237752"/>
            <a:ext cx="6535141" cy="3659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5DCEB0-6E9A-955E-65C5-1229E9D7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9B15F4-891C-ED58-9330-E214F33D1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08505868-D7E0-D8BB-FB15-0EACF5CAB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5A915F1-019C-A204-1C5B-B54613ADF45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06-02 Drawing Fractals (</a:t>
            </a:r>
            <a:r>
              <a:rPr lang="zh-CN" alt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分形</a:t>
            </a:r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Drawing the Barnsley Fern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88B5C8-EB54-E1AC-7CD9-4D0411A7243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D3224B-D8CE-C9D5-9F68-4859596AC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2156FD7-5CB8-CD0C-90BC-24DBCE3703D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2FF2ADA-0141-BB1C-2B04-A331171AE67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C988C0-C687-7A98-BC63-93D5E8D6D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2814272A-60CB-F5F8-8E18-04B13A45256B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8B491E-8829-DA48-D503-0172DC74CD6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39616" y="2056284"/>
            <a:ext cx="1929205" cy="1929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320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47694-1D8E-F250-6AA8-0AC1F5070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F48568-7336-64F2-D219-FC1CA6B92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2892" y="2507807"/>
            <a:ext cx="6128501" cy="3483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98DFA0-7A71-2DB7-24F0-A0A763C20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FE635BB-6B49-7D92-FAB3-C5ABDEFBF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59D810DB-847F-24E8-1FA1-45A53758B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E11805B-7215-ECBF-AE38-D49E383BC1A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Packing Circles into a Square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C75E47-8017-D86D-7684-E49624BDD95B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6393F2-B9D4-066B-6C11-AE20523D6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F5B2ACD-C91C-8E1A-DEA4-29C0622D2306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C2060F0-DD31-84F5-81CE-DDD2DD938B4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464059B-9E57-595C-3431-AB9C90FEE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64858498-1E6D-0EC5-C107-0D0F71A4D05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55DEEC-D6A1-2546-E1FA-583520E8AC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5516" y="2165304"/>
            <a:ext cx="2535634" cy="2139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56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97458-AEFD-8D66-2FC5-30BAAB895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B98B1-B425-8926-3140-F41B387B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8B35342-EB7D-8BC5-88D7-CA9534A8B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12853CE-0AC7-8242-064B-F3715A389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5DD8D5A-FDC1-F86F-94B0-ED83984559A4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Draw Sierpiński Triangle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2D25E8-B95E-C896-31CB-8391A98CDA3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6E1A3F-37C0-424C-2275-F9BCAA408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2843983-A245-149B-EB4F-6425D6037E6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EBE826-B8FF-8F3C-4A30-D37D16BA7A8A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F70B9B-7F6C-C6A5-037B-8FE24FB25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36CFD2A-5D43-457E-2DEA-396389B235C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6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7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725844-9ACE-5A13-EE23-84306558E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53386" y="2333728"/>
            <a:ext cx="6299644" cy="357691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F8888D-AEC4-A5E6-2053-D49F8C69C1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9408" y="1885429"/>
            <a:ext cx="20955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1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00597-D154-BA1E-242F-F48F2315E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5107-076C-A14D-5572-8C23F888C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50242F9-48F4-BD10-4CA0-D4317CDB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657724D-1FF9-A5C6-39D3-341031A51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7C212770-7669-0E29-9B2D-115193F332DA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4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5"/>
              </a:rPr>
              <a:t>https://gitee.com/yasenstar/DoingMathWithPython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F04EB1-420C-0E72-21AD-59F856149E0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(1)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763CE-6D5A-E0C1-079E-8EE3CE928309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DBC04E-7A91-F322-7747-D767CCD7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7D2B0D-C895-43BE-00A6-65906CB57C36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CFB0061-2EBC-51FE-6D5B-FC15197B74B8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F47CA2-5AEC-F571-A240-783510F4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ED00D5-499F-7586-1966-9F23F7A06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946986" y="2032966"/>
            <a:ext cx="6094407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9F97D-7E96-9084-76D1-FC69473F6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36144FE-E664-FB7F-746E-E998AAC71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6696" y="2165304"/>
            <a:ext cx="6254697" cy="3492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6F5FAA-03EE-AC34-4FC3-5857BECF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38F13A31-D586-F86B-9C5C-5B5B360C5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24D40AC-E0CF-39E7-C368-9D33C65E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24D8CAD-9959-D093-36BD-0541574CDC33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Explore </a:t>
            </a:r>
            <a:r>
              <a:rPr lang="en-US" sz="3600" i="1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Henon’s</a:t>
            </a:r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FFAD7D-2890-DC12-B5AB-56D2D2A1B463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BBAC25-A75A-B430-A938-8C9784D11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1681809-85C3-E396-6E91-17CA46C80C4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7400F14-AF0A-6CEC-39FB-E21D3442622C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2E5BE61-3A77-68DE-DF48-B69C075AA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ED9F9FB-2914-8FD2-218E-3046FF60A1C6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8C14BB-B4C6-E78F-658D-E3435FF191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6624" y="1883788"/>
            <a:ext cx="2441853" cy="2069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90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22602-8B55-43D9-E18B-15950008B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E95D5F-3D3A-6677-2A62-DAF7A41F0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7540" y="2600115"/>
            <a:ext cx="6403853" cy="3310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463DFC-36D6-FF96-5962-3D61F75D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E22294FC-5C40-CAE9-2D0E-52B060A9E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2902C044-A995-C77E-95FF-BF33AE667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9610E2-A300-CF30-5891-BC242C20A75B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Draw Mandelbrot Set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(1) </a:t>
            </a:r>
            <a:r>
              <a:rPr lang="en-US" sz="3600" i="1" dirty="0" err="1">
                <a:solidFill>
                  <a:schemeClr val="tx2">
                    <a:lumMod val="65000"/>
                    <a:lumOff val="35000"/>
                  </a:schemeClr>
                </a:solidFill>
              </a:rPr>
              <a:t>imshow</a:t>
            </a:r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() and (2) Lists List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B5D119-D0BC-710D-FE3A-69032143D3DB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CE02E0-C8A2-E01A-8D38-E2BAB314D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B28C3A5-58A8-A61B-5FB9-F43EE57DE95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75D5084-A8A3-27C0-884E-8EBDD0C68EC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3B28DFB-C8F0-3C4B-E6FE-AD55B01CF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0B828AF2-0028-F771-1B06-498E51113AA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C2A636-895B-3240-6770-8FA46C61DA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0245" y="2151816"/>
            <a:ext cx="2788876" cy="23672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6541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2D6A8-3B9A-6D6D-A4F1-28FFEB63A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C35292F-DA15-2C13-55A6-3C2EE5EB2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9202" y="2330949"/>
            <a:ext cx="6506784" cy="3615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093349-507C-4670-FA26-1DBC7F3B4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7CA01D3-6D8A-B227-4B13-32201E698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ECFB2F83-9E56-445D-540D-FBC8ACEFE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B9DBB5A-66DC-4BAF-C70B-B9594BCC56D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06: Drawing Geometric Shapes and Fractals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06-03 Programming Challenges</a:t>
            </a:r>
          </a:p>
          <a:p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Draw Mandelbrot Set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(3) Mandelbrot 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EE41C-E021-46CB-99CF-10FA3CE72AB6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B12461-724A-1543-6F29-B4DA1E4F6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67BBEDD-CBD1-9712-EBCA-C3B8DC09020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60E5B6C-D6FF-0E12-575B-CEF201F62E1D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62366B8-EE14-E54D-DBF7-19A003C35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5D2E371-A6FA-3AF3-76A6-A009DD04C6F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4723664-4B98-A741-2C27-C02C8E63B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179" y="2058552"/>
            <a:ext cx="3005821" cy="22590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9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6FD9E-D1E1-03AD-0C3D-26FE32FFC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B46473-EFA2-109D-D87B-7EF07D169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6435" y="2126301"/>
            <a:ext cx="5982436" cy="377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87A7FD-79A4-7AFA-E4B9-15085EB8A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101D1DE-1A67-D717-F303-9ECB0AA59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9AE767A-5C4B-2248-5C3B-36504E683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929502-54A7-91C6-D55A-51874B84C902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07-01 What is a Function</a:t>
            </a:r>
            <a:endParaRPr lang="en-US" sz="3600" i="1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EC564D-3D63-5BCF-DA43-A749045B022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04FD68-C4CB-2E72-60B9-D8CE279A4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31C7337-0E4A-0281-2DAD-BC07738711C0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9608F2D-59B5-8072-B2D6-DED3D502FC41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217E06A-FE05-D514-5BEF-9E05CE82A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205B9F3-64FC-FEC8-3B92-185246591258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21135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288A6-C0B6-5DD3-546B-852388054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CB4E9DA-C918-EB82-E479-59B11D14B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960655"/>
            <a:ext cx="571948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DD2B21-462E-35A9-3A5F-7591F7FA8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147D4B2-F904-EC6C-BBCD-46AF19BBF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FED1952-FC34-CCA4-39D9-6CC9600B8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7349223-A9AB-E133-D3DF-40A677767AC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07-02 Assumptions in SymPy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07-03 Finding the Limit of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E9134C-F5E6-A7F9-4DFA-2E805D3E751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F7C22C-DC7E-8FD2-8697-83CB56990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EEA9B6A-C5E4-FAFE-09E2-05A23AD7D2FF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DBD0510-D8B6-D050-DBF5-1B6A5D8D6FD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ECBA5A8-601C-169A-0D3B-4B1004A39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F675C52-458E-EB46-9DF4-2DCFD402236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7172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6804C-2154-9DFD-3A07-A1C0D363C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E0C4B8-A67D-586D-CF08-3433BC991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352" y="2050201"/>
            <a:ext cx="5198609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34F804-82A0-76F4-B390-5D133CC8B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D2291976-4370-B55D-72D8-DA7C37D1F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3CC16D0-9E11-F4AB-CCE1-DD44BF46F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FB10DEC-A948-7C34-A509-4333D466D07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07-04 Finding the Derivative of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9B93F8-E594-EA77-542F-371A8128C4D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234A41-D529-F442-DDD8-FDA84EC19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E4D5F21-1CA9-A780-1F48-0DDEDCE9415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52789F3-AFB4-DFF3-B697-97BD10529A34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3552CB0-E4E8-7B81-8789-A5803131F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3C5BBF4-6CC4-D408-1C96-70FCAB8069F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0326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38CA2-D3DC-4DB7-5D4B-CCE3D7F8C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0492C49-B5F0-3980-5FD0-2961874E5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5149" y="1938750"/>
            <a:ext cx="5488696" cy="4111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F9DEA4-9F7F-C1E6-38B1-89280C5E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8DB75AED-18A9-DA92-E61D-F261033E9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B704DD44-FF39-EE47-1820-5D4A2633E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FCA4B3A-1C4C-8271-FD62-76F7CB79566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07-05 Higher-Order Derivatives and Finding the Maxima and Minima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B9BCE9-EF9C-3A69-63D7-97742C610FAF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5A6F4C-F0B0-C381-BABF-EA38BC1D2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5923DBD-5EA5-18DA-80D9-7D1E596FADEC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1CB76D-FC08-59E3-7EE0-D28A2CA68610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B4CC55F-C69A-DE0F-C0A0-4CE1F4B6D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8BA70B7B-48D6-2715-441B-307281A4D079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0052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03657-57C4-8A0B-9D91-261849367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AE18076-F7BA-CB05-B1B0-382B5E336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2694" y="1960655"/>
            <a:ext cx="5559718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9FB80-F075-F603-4D99-A87DEE21C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9B324E50-9029-9925-E5A6-F1613C1E2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A375BE0D-82DE-41ED-0EE9-C16E23F91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C81F88-A43D-05C9-88A4-267849B5D23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07-06 Finding the Global Maximum using Gradient Ascent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#0 Build a Basic “grad_ascent()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A Generic Program for Gradient Ascent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6B3829-8175-FD4F-B9B9-274500712C2C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DD9FD3-4952-7530-7F22-63C5EFD86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2D8FF91-19BC-9B67-C2E2-656931F31C43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F070FB8-2715-6949-E537-AD3EDB8F57C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8A77C0F-E972-0635-EA59-02671D6EE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BD1FB42B-A89B-686F-FDE6-DCBAA1D3238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9104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6A6C1-88D7-7DF2-8E3D-89DC00D70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AA2FED-F703-1418-139F-9A92ABBF9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9709" y="1996880"/>
            <a:ext cx="5719702" cy="4082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4F8266-58E4-B2DC-4AF8-F6E24F29B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11D69FC1-E86D-A32A-1CC0-63322068C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7536B05B-95C5-7CE8-03EC-5C0FBE020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2C5A82D-4505-9992-D0DB-39CE4EC23EC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07-06 Finding the Global Maximum using Gradient Ascent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A Word of Warning about the Initial Value</a:t>
            </a: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The Role of the Step Size and Epsilon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DDF084-8415-23E8-4411-FFDB344A642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D17747-24D5-5ED7-E8CD-7561D659A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F75C4A3-A320-4C0C-CDAC-CAAA8BFF5397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578AFF0-54B0-E537-3155-197C82180BEF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CF935D-5C1F-3C93-124C-528649AAE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A6E08CE-FAFD-FAFF-F938-5D1A6B106DB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0804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9E714-C43C-D148-61E6-C4B293A9B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8E89A5-7A22-5642-AF5A-1A43C3F0E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4826" y="1996880"/>
            <a:ext cx="5146186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F6ABD9-3F30-B677-C847-99C1AA0EF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82A9967-4BEC-A5AE-A7DB-B1B34A391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7FCE6EB-1120-7123-9B89-0BA9C4278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E9152F9-4F44-4794-3CE0-127F20FCA390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07-07 Finding the Integrals of Functions</a:t>
            </a: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07-08 Probability Density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888D15-6E9B-AB1F-6117-CC4796E589A0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59C51D-31CB-364E-FB90-02AFFACEC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4F62474-B2FF-FFAA-90A6-FD6AE41CDB2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04BC74E-D61C-3E6A-124C-C01ADCE39A0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908FAD1-DC8B-9160-4797-A562E7E81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5117BE8-B014-1474-56ED-F18E57FA24B3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0066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A4CE-6BBB-89C3-FE53-9877B6944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D8BB-963B-7065-A1D2-C2C4A423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47F332D6-4613-6080-EE4A-A469897AC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DC04DBD2-E852-E8E7-4276-1BFF60D02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DEC1036-6EF9-1043-43DC-B6BC9220A5A6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(2)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9D4B5A-9259-0FC9-0D60-CDE82A13C5A2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321BEE-5857-019D-6A5F-D192EE574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F25C97-1265-A995-15E7-1A64800BC16B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1D04AB0-D650-3C09-9057-7C7D2ADCEA2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05FAA0F-F888-3185-55C6-C612C1C5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EF3D991-70D5-71ED-B41E-1B409D6D7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65151" y="2156587"/>
            <a:ext cx="5754900" cy="3765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051D559C-0E72-4A3E-541B-3A3A9002121C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7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8"/>
              </a:rPr>
              <a:t>https://gitee.com/yasenstar/DoingMathWithPython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F678A-FE45-D43F-541A-047653EFE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DE0C0C-5371-C671-9FC4-DD5608658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7748" y="1938750"/>
            <a:ext cx="5716699" cy="4101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FE728-AF61-0844-ABC5-AEA4326C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F01AC63D-0E82-C405-0D18-28DE7289D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4FE23B0-C776-DF96-C7C6-52AF2583E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0268DAD-B13C-718B-AE6D-6F0F54229569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07-09 </a:t>
            </a:r>
            <a:r>
              <a:rPr lang="en-US" altLang="zh-CN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#1 Verify the Continuity of a Function at a 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AC9BA-5B85-CC2D-2BCF-7E37DD658C65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1A3BB0-8F24-35D6-F571-D7BBBB2D5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A19CCDE-D295-BC53-B55A-57316DB56B5B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4FC7D8B-25E0-87DB-F1F9-15DC834F1DCE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50071FF-7DCF-AA89-0B29-0FAA4D90A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736E74B2-8C76-B0E0-0746-FBF39B5A6E7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2050" name="Picture 2" descr="Continuous Function - Definition, Examples | Continuity">
            <a:extLst>
              <a:ext uri="{FF2B5EF4-FFF2-40B4-BE49-F238E27FC236}">
                <a16:creationId xmlns:a16="http://schemas.microsoft.com/office/drawing/2014/main" id="{2364926A-C341-53DC-9402-CFB826F07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795" y="1827299"/>
            <a:ext cx="3530824" cy="2681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06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13CEE-2A85-9778-9F02-9C0957728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3B8B8F-2262-4508-C822-DF1E8F9D9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4574" y="1996880"/>
            <a:ext cx="6151581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6C6D61-1F37-1D6B-AB05-0871E1293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CC8D0FD-BF2B-72F6-5EB0-EDC31E07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A6AF07F-41E6-210F-1A76-B62FD7506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FDD3DA5-F95C-758A-51C2-0AC5A92B334C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07-09 </a:t>
            </a:r>
            <a:r>
              <a:rPr lang="en-US" altLang="zh-CN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#2 Implement the Gradient Descent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6CE62-5A2F-0EFE-F80D-8B6B92C2057D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48057A-035F-AF88-AD5C-2FF709EAC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B26EBB4-B38C-D780-5C4F-F6644C802DAA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8F2F3F5-4A83-E639-CDE5-E347FFE93857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CB38751-902A-5DAA-1A71-7F3FA7595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476F63F-CE47-D6B9-B9EA-4A751DEE14F0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0490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5B15F-A1CE-325D-A2F9-1E72620E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52270F-597E-BFE3-EA80-9C4BAFA81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92856"/>
            <a:ext cx="5945393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E4CCC-276E-E6B6-C71E-158F06017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B5906BAC-CD1A-35B4-CBA4-D9F1CCE2B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F1358D57-D941-EDBF-8426-DE3000824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816068B-9FE9-B10F-BFCE-75DC76BB7FC8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07-09 </a:t>
            </a:r>
            <a:r>
              <a:rPr lang="en-US" altLang="zh-CN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#3 Area Between Two Curves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F31790-A696-B545-ECE7-0139118230EE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65F678-3AA9-9124-08B4-2C1361654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861B1CE-2B20-8245-BA2F-977C99D2D801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B8EE68C-CF2A-397B-8690-C64E5165A103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6801238-C384-F9D4-9C99-F7D1B299B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F22D555C-1A2A-671C-8C17-A105EE1623EF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8920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207A2-E532-8456-2ADB-46EC68DCF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D3EE2E-1621-FFEF-97F7-782B351ED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1860" y="1996880"/>
            <a:ext cx="590155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8D3B42-AF94-3A3D-4B99-5E8453C48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/>
          </a:bodyPr>
          <a:lstStyle/>
          <a:p>
            <a:r>
              <a:rPr lang="en-US" sz="4000" b="1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2D354160-974D-D66C-6890-02A38186F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CA2D8658-F546-336B-D27D-C42D74A47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8E46F9A-212A-E3AF-3CFB-734B9F14415E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151581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07: Solving Calculus Problems</a:t>
            </a:r>
          </a:p>
          <a:p>
            <a:endParaRPr lang="en-US" sz="44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07-09 </a:t>
            </a:r>
            <a:r>
              <a:rPr lang="en-US" altLang="zh-CN" sz="36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Programming Challenges</a:t>
            </a:r>
          </a:p>
          <a:p>
            <a:endParaRPr lang="en-US" sz="36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3600" i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#4 Finding the Length of a Curve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86427F-93E1-A945-D152-EC8A799AB75A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CD0C4A-CB67-9C27-DBC0-A4C9C4129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9FBD1B9-B244-889C-5430-337065BB87E8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02C54AA-412C-94F0-AA87-C74599CD0C35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5DC7126-7287-DE06-FC71-6208ABBE1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DB4E1610-6B38-01B7-D2B6-392923FAE8F2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3326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8FA5B-A521-BCA5-B690-FF7F6C1F7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AFB6A9-BD02-34B1-4D7B-45D5D9F8A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050201"/>
            <a:ext cx="5826412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056957-D722-D060-A901-FB2060A67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488696" cy="1362113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Doing Math with Python</a:t>
            </a:r>
            <a:br>
              <a:rPr lang="en-US" sz="4000" b="1" dirty="0"/>
            </a:br>
            <a:r>
              <a:rPr lang="en-US" sz="3100" b="1" dirty="0">
                <a:solidFill>
                  <a:srgbClr val="FFFF00"/>
                </a:solidFill>
                <a:latin typeface="Comic Sans MS" panose="030F0702030302020204" pitchFamily="66" charset="0"/>
              </a:rPr>
              <a:t>Thanks to Author: Amit Saha</a:t>
            </a:r>
            <a:endParaRPr lang="en-US" sz="4000" b="1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AF17AB84-6138-46F8-29F8-6FA474337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6FE6A8E8-A28A-8153-3F8E-4FAFC458D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9A70F43-E8DB-C14D-C32E-D32846656DFF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5"/>
            <a:ext cx="6151581" cy="506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Summary and Closing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4F6C14-4D80-6191-2910-45D19CA91C08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079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C7A7C5-E9FB-51FD-9F51-00245F1C4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08A50B4-B6E9-2579-5BBC-E8B043758ED4}"/>
              </a:ext>
            </a:extLst>
          </p:cNvPr>
          <p:cNvGrpSpPr/>
          <p:nvPr/>
        </p:nvGrpSpPr>
        <p:grpSpPr>
          <a:xfrm>
            <a:off x="6096000" y="6151517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7BEBFCD-9DFB-D970-8DB9-3B3C6BDF57CB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4D38BD1-800A-042B-7373-1CE058EA5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99CD69E9-8533-EBC6-E210-FD3156E762C7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636089" cy="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GitHub: </a:t>
            </a:r>
            <a:r>
              <a:rPr lang="en-US" sz="1600" b="1" dirty="0">
                <a:hlinkClick r:id="rId7"/>
              </a:rPr>
              <a:t>https://github.com/yasenstar/DoingMathWithPython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Gitee: </a:t>
            </a:r>
            <a:r>
              <a:rPr lang="en-US" sz="1600" b="1" dirty="0">
                <a:hlinkClick r:id="rId8"/>
              </a:rPr>
              <a:t>https://gitee.com/yasenstar/DoingMathWithPython</a:t>
            </a:r>
            <a:endParaRPr lang="en-US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7A6E9-C9D2-227E-216C-D6F17DD0CC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588" y="2655908"/>
            <a:ext cx="5221619" cy="3369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4D7208-58BB-09BA-4107-EE8ACB13116F}"/>
              </a:ext>
            </a:extLst>
          </p:cNvPr>
          <p:cNvSpPr txBox="1"/>
          <p:nvPr/>
        </p:nvSpPr>
        <p:spPr>
          <a:xfrm>
            <a:off x="2350435" y="4286906"/>
            <a:ext cx="1024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Yourself!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B7D7C1-0049-27E2-915A-EDBDF2A96953}"/>
              </a:ext>
            </a:extLst>
          </p:cNvPr>
          <p:cNvSpPr txBox="1"/>
          <p:nvPr/>
        </p:nvSpPr>
        <p:spPr>
          <a:xfrm>
            <a:off x="1548808" y="5236042"/>
            <a:ext cx="2655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Continuous Learning!</a:t>
            </a:r>
          </a:p>
        </p:txBody>
      </p:sp>
    </p:spTree>
    <p:extLst>
      <p:ext uri="{BB962C8B-B14F-4D97-AF65-F5344CB8AC3E}">
        <p14:creationId xmlns:p14="http://schemas.microsoft.com/office/powerpoint/2010/main" val="37311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mputer script on a screen">
            <a:extLst>
              <a:ext uri="{FF2B5EF4-FFF2-40B4-BE49-F238E27FC236}">
                <a16:creationId xmlns:a16="http://schemas.microsoft.com/office/drawing/2014/main" id="{5A0A1F3A-8CE3-EEF7-6E77-0EB894FEA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16"/>
            <a:ext cx="1028951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71155B-D43C-00AA-3E77-1759443BC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56" y="866297"/>
            <a:ext cx="2328409" cy="2083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9C71CC-C54B-5A38-BBCE-5224E6E9A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56" y="3147719"/>
            <a:ext cx="2328409" cy="2091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831981-7BC7-7528-4D39-424B06B1E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74" y="1332659"/>
            <a:ext cx="39243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7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83A44-6250-8A10-EB33-CDDEE691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91D9-9152-3E0B-6938-ACCD1651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2871" y="466343"/>
            <a:ext cx="5254394" cy="1362113"/>
          </a:xfrm>
        </p:spPr>
        <p:txBody>
          <a:bodyPr>
            <a:normAutofit/>
          </a:bodyPr>
          <a:lstStyle/>
          <a:p>
            <a:r>
              <a:rPr lang="en-US" sz="4000" dirty="0"/>
              <a:t>Doing Math with Python</a:t>
            </a:r>
          </a:p>
        </p:txBody>
      </p:sp>
      <p:pic>
        <p:nvPicPr>
          <p:cNvPr id="1026" name="Picture 2" descr="Getting started coding Python in Intellij IED">
            <a:extLst>
              <a:ext uri="{FF2B5EF4-FFF2-40B4-BE49-F238E27FC236}">
                <a16:creationId xmlns:a16="http://schemas.microsoft.com/office/drawing/2014/main" id="{619A8FC4-37C0-857B-E353-7B4BAA880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564" y="572984"/>
            <a:ext cx="1228060" cy="11488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ing Math With Python by Amit Saha - Penguin Books Australia">
            <a:extLst>
              <a:ext uri="{FF2B5EF4-FFF2-40B4-BE49-F238E27FC236}">
                <a16:creationId xmlns:a16="http://schemas.microsoft.com/office/drawing/2014/main" id="{9FEDC292-EE90-70BE-495F-73BD222BC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621" y="563086"/>
            <a:ext cx="873734" cy="1153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386299-8AF1-195F-084C-5FBD86376695}"/>
              </a:ext>
            </a:extLst>
          </p:cNvPr>
          <p:cNvSpPr txBox="1">
            <a:spLocks/>
          </p:cNvSpPr>
          <p:nvPr/>
        </p:nvSpPr>
        <p:spPr bwMode="black">
          <a:xfrm>
            <a:off x="150607" y="2165304"/>
            <a:ext cx="6070899" cy="3576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>
                    <a:lumMod val="65000"/>
                    <a:lumOff val="35000"/>
                  </a:schemeClr>
                </a:solidFill>
              </a:rPr>
              <a:t>Chapter 01: Working with Numbers</a:t>
            </a:r>
          </a:p>
          <a:p>
            <a:endParaRPr lang="en-US" sz="48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  <a:p>
            <a:r>
              <a:rPr lang="en-US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01-05 </a:t>
            </a:r>
            <a:r>
              <a:rPr lang="en-US" altLang="zh-CN" sz="43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Writing Programs that Do the Math (3)</a:t>
            </a:r>
            <a:endParaRPr lang="en-US" sz="43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62E-6D51-58BD-2FE7-F8ACBD4B68B4}"/>
              </a:ext>
            </a:extLst>
          </p:cNvPr>
          <p:cNvSpPr txBox="1"/>
          <p:nvPr/>
        </p:nvSpPr>
        <p:spPr>
          <a:xfrm>
            <a:off x="295206" y="808845"/>
            <a:ext cx="1892077" cy="6771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5000"/>
              </a:lnSpc>
              <a:spcBef>
                <a:spcPct val="0"/>
              </a:spcBef>
              <a:buNone/>
              <a:defRPr sz="40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F2FEE5-1365-3625-DD62-18414E050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4352" y="558277"/>
            <a:ext cx="1228060" cy="11587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DBBEA-CF3A-8F9D-CD3E-145F6D768CBD}"/>
              </a:ext>
            </a:extLst>
          </p:cNvPr>
          <p:cNvGrpSpPr/>
          <p:nvPr/>
        </p:nvGrpSpPr>
        <p:grpSpPr>
          <a:xfrm>
            <a:off x="7470837" y="6143750"/>
            <a:ext cx="2807208" cy="588020"/>
            <a:chOff x="9034272" y="6189470"/>
            <a:chExt cx="2807208" cy="5880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4BEF6EA-AD1B-C81E-F24E-F3AFB9F3A962}"/>
                </a:ext>
              </a:extLst>
            </p:cNvPr>
            <p:cNvSpPr/>
            <p:nvPr/>
          </p:nvSpPr>
          <p:spPr>
            <a:xfrm>
              <a:off x="9034272" y="6189470"/>
              <a:ext cx="2807208" cy="5880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Yasen – Enterprise Architecture</a:t>
              </a:r>
            </a:p>
            <a:p>
              <a:pPr algn="r"/>
              <a:r>
                <a:rPr lang="en-US" sz="12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YouTube: @yasenzhao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B450F3-5EA8-0280-78D6-A1F13625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87981" y="6196988"/>
              <a:ext cx="557286" cy="572984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1FDBF465-A431-669F-08A3-1E064D4DCEE4}"/>
              </a:ext>
            </a:extLst>
          </p:cNvPr>
          <p:cNvSpPr txBox="1">
            <a:spLocks/>
          </p:cNvSpPr>
          <p:nvPr/>
        </p:nvSpPr>
        <p:spPr>
          <a:xfrm>
            <a:off x="150607" y="6079069"/>
            <a:ext cx="5111675" cy="69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hlinkClick r:id="rId6"/>
              </a:rPr>
              <a:t>https://github.com/yasenstar/DoingMathWithPython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Gitee: </a:t>
            </a:r>
            <a:r>
              <a:rPr lang="en-US" dirty="0">
                <a:hlinkClick r:id="rId7"/>
              </a:rPr>
              <a:t>https://gitee.com/yasenstar/DoingMathWithPython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EAB688-7ED0-56CA-C317-56BD5F52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784259" y="1960655"/>
            <a:ext cx="6136670" cy="39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96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30827</TotalTime>
  <Words>4240</Words>
  <Application>Microsoft Office PowerPoint</Application>
  <PresentationFormat>Widescreen</PresentationFormat>
  <Paragraphs>797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9" baseType="lpstr">
      <vt:lpstr>Calibri</vt:lpstr>
      <vt:lpstr>Comic Sans MS</vt:lpstr>
      <vt:lpstr>Wingdings</vt:lpstr>
      <vt:lpstr>Educational subjects 16x9</vt:lpstr>
      <vt:lpstr>Doing Math with Python </vt:lpstr>
      <vt:lpstr>Doing Math with Python  Opening and Intro</vt:lpstr>
      <vt:lpstr>Doing Math with Python</vt:lpstr>
      <vt:lpstr>Doing Math with Python</vt:lpstr>
      <vt:lpstr>About Number’s Definition and Range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Cartesian Coordinates Plane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About “Sets Theory”</vt:lpstr>
      <vt:lpstr>Samples of Sets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</vt:lpstr>
      <vt:lpstr>Doing Math with Python Thanks to Author: Amit Saha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Math with Python</dc:title>
  <dc:creator>Zhao Xiaoqi</dc:creator>
  <cp:lastModifiedBy>Zhao Xiaoqi</cp:lastModifiedBy>
  <cp:revision>129</cp:revision>
  <dcterms:created xsi:type="dcterms:W3CDTF">2024-02-08T14:33:54Z</dcterms:created>
  <dcterms:modified xsi:type="dcterms:W3CDTF">2024-05-28T17:57:05Z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d2ff15f-6ce8-47f3-93ce-f81f88196d24_Enabled">
    <vt:lpwstr>true</vt:lpwstr>
  </property>
  <property fmtid="{D5CDD505-2E9C-101B-9397-08002B2CF9AE}" pid="3" name="MSIP_Label_bd2ff15f-6ce8-47f3-93ce-f81f88196d24_SetDate">
    <vt:lpwstr>2024-02-08T14:35:21Z</vt:lpwstr>
  </property>
  <property fmtid="{D5CDD505-2E9C-101B-9397-08002B2CF9AE}" pid="4" name="MSIP_Label_bd2ff15f-6ce8-47f3-93ce-f81f88196d24_Method">
    <vt:lpwstr>Privileged</vt:lpwstr>
  </property>
  <property fmtid="{D5CDD505-2E9C-101B-9397-08002B2CF9AE}" pid="5" name="MSIP_Label_bd2ff15f-6ce8-47f3-93ce-f81f88196d24_Name">
    <vt:lpwstr>bd2ff15f-6ce8-47f3-93ce-f81f88196d24</vt:lpwstr>
  </property>
  <property fmtid="{D5CDD505-2E9C-101B-9397-08002B2CF9AE}" pid="6" name="MSIP_Label_bd2ff15f-6ce8-47f3-93ce-f81f88196d24_SiteId">
    <vt:lpwstr>f25493ae-1c98-41d7-8a33-0be75f5fe603</vt:lpwstr>
  </property>
  <property fmtid="{D5CDD505-2E9C-101B-9397-08002B2CF9AE}" pid="7" name="MSIP_Label_bd2ff15f-6ce8-47f3-93ce-f81f88196d24_ActionId">
    <vt:lpwstr>bb756576-d18e-4071-8967-ca10682bc52b</vt:lpwstr>
  </property>
  <property fmtid="{D5CDD505-2E9C-101B-9397-08002B2CF9AE}" pid="8" name="MSIP_Label_bd2ff15f-6ce8-47f3-93ce-f81f88196d24_ContentBits">
    <vt:lpwstr>0</vt:lpwstr>
  </property>
</Properties>
</file>